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Arimo"/>
      <p:regular r:id="rId20"/>
      <p:bold r:id="rId21"/>
      <p:italic r:id="rId22"/>
      <p:boldItalic r:id="rId23"/>
    </p:embeddedFont>
    <p:embeddedFont>
      <p:font typeface="Tomorr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regular.fntdata"/><Relationship Id="rId22" Type="http://schemas.openxmlformats.org/officeDocument/2006/relationships/font" Target="fonts/Arimo-italic.fntdata"/><Relationship Id="rId21" Type="http://schemas.openxmlformats.org/officeDocument/2006/relationships/font" Target="fonts/Arimo-bold.fntdata"/><Relationship Id="rId24" Type="http://schemas.openxmlformats.org/officeDocument/2006/relationships/font" Target="fonts/Tomorrow-regular.fntdata"/><Relationship Id="rId23" Type="http://schemas.openxmlformats.org/officeDocument/2006/relationships/font" Target="fonts/Arim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omorrow-italic.fntdata"/><Relationship Id="rId25" Type="http://schemas.openxmlformats.org/officeDocument/2006/relationships/font" Target="fonts/Tomorrow-bold.fntdata"/><Relationship Id="rId27" Type="http://schemas.openxmlformats.org/officeDocument/2006/relationships/font" Target="fonts/Tomorr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hyperlink" Target="https://www.kaggle.com/fedesoriano/stellar-classification-dataset-sdss1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7351" y="2283995"/>
            <a:ext cx="2633297" cy="1312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16808141" y="2502056"/>
            <a:ext cx="3086099" cy="8604679"/>
            <a:chOff x="0" y="-38100"/>
            <a:chExt cx="812800" cy="2266253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532628" cy="2228153"/>
            </a:xfrm>
            <a:custGeom>
              <a:rect b="b" l="l" r="r" t="t"/>
              <a:pathLst>
                <a:path extrusionOk="0" h="2228153" w="532628">
                  <a:moveTo>
                    <a:pt x="0" y="0"/>
                  </a:moveTo>
                  <a:lnTo>
                    <a:pt x="532628" y="0"/>
                  </a:lnTo>
                  <a:lnTo>
                    <a:pt x="532628" y="2228153"/>
                  </a:lnTo>
                  <a:lnTo>
                    <a:pt x="0" y="222815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686387" y="-752085"/>
            <a:ext cx="3709695" cy="3230757"/>
            <a:chOff x="0" y="-38100"/>
            <a:chExt cx="977039" cy="85090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977039" cy="267519"/>
            </a:xfrm>
            <a:custGeom>
              <a:rect b="b" l="l" r="r" t="t"/>
              <a:pathLst>
                <a:path extrusionOk="0" h="267519" w="977039">
                  <a:moveTo>
                    <a:pt x="0" y="0"/>
                  </a:moveTo>
                  <a:lnTo>
                    <a:pt x="977039" y="0"/>
                  </a:lnTo>
                  <a:lnTo>
                    <a:pt x="97703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1988599" y="6877778"/>
            <a:ext cx="3086098" cy="3230757"/>
            <a:chOff x="0" y="-38100"/>
            <a:chExt cx="812800" cy="850900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194489" cy="267519"/>
            </a:xfrm>
            <a:custGeom>
              <a:rect b="b" l="l" r="r" t="t"/>
              <a:pathLst>
                <a:path extrusionOk="0" h="267519" w="194489">
                  <a:moveTo>
                    <a:pt x="0" y="0"/>
                  </a:moveTo>
                  <a:lnTo>
                    <a:pt x="194489" y="0"/>
                  </a:lnTo>
                  <a:lnTo>
                    <a:pt x="19448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1028700" y="3246761"/>
            <a:ext cx="16230600" cy="1701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885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Stellar Classification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385392" y="5330416"/>
            <a:ext cx="11517216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Samantha Isaac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686387" y="8831580"/>
            <a:ext cx="444000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para Data Science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Bootcamp de Coding Dojo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2065492" y="962025"/>
            <a:ext cx="4742649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Junio 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2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293" name="Google Shape;293;p22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94" name="Google Shape;294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2"/>
          <p:cNvGrpSpPr/>
          <p:nvPr/>
        </p:nvGrpSpPr>
        <p:grpSpPr>
          <a:xfrm>
            <a:off x="6039288" y="397923"/>
            <a:ext cx="6209424" cy="4549325"/>
            <a:chOff x="0" y="-271601"/>
            <a:chExt cx="8279232" cy="6065765"/>
          </a:xfrm>
        </p:grpSpPr>
        <p:grpSp>
          <p:nvGrpSpPr>
            <p:cNvPr id="297" name="Google Shape;297;p22"/>
            <p:cNvGrpSpPr/>
            <p:nvPr/>
          </p:nvGrpSpPr>
          <p:grpSpPr>
            <a:xfrm>
              <a:off x="0" y="-271601"/>
              <a:ext cx="8279232" cy="6065765"/>
              <a:chOff x="0" y="-38100"/>
              <a:chExt cx="1161404" cy="850900"/>
            </a:xfrm>
          </p:grpSpPr>
          <p:sp>
            <p:nvSpPr>
              <p:cNvPr id="298" name="Google Shape;298;p22"/>
              <p:cNvSpPr/>
              <p:nvPr/>
            </p:nvSpPr>
            <p:spPr>
              <a:xfrm>
                <a:off x="0" y="0"/>
                <a:ext cx="1161404" cy="205105"/>
              </a:xfrm>
              <a:custGeom>
                <a:rect b="b" l="l" r="r" t="t"/>
                <a:pathLst>
                  <a:path extrusionOk="0" h="205105" w="1161404">
                    <a:moveTo>
                      <a:pt x="0" y="0"/>
                    </a:moveTo>
                    <a:lnTo>
                      <a:pt x="1161404" y="0"/>
                    </a:lnTo>
                    <a:lnTo>
                      <a:pt x="1161404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9" name="Google Shape;299;p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22"/>
            <p:cNvSpPr txBox="1"/>
            <p:nvPr/>
          </p:nvSpPr>
          <p:spPr>
            <a:xfrm>
              <a:off x="334315" y="235851"/>
              <a:ext cx="75021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/>
            </a:p>
          </p:txBody>
        </p:sp>
      </p:grpSp>
      <p:grpSp>
        <p:nvGrpSpPr>
          <p:cNvPr id="301" name="Google Shape;301;p22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02" name="Google Shape;302;p22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2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05" name="Google Shape;305;p22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06" name="Google Shape;306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2"/>
          <p:cNvGrpSpPr/>
          <p:nvPr/>
        </p:nvGrpSpPr>
        <p:grpSpPr>
          <a:xfrm>
            <a:off x="1027789" y="2504204"/>
            <a:ext cx="7570355" cy="6492079"/>
            <a:chOff x="0" y="-38100"/>
            <a:chExt cx="1993838" cy="1709848"/>
          </a:xfrm>
        </p:grpSpPr>
        <p:sp>
          <p:nvSpPr>
            <p:cNvPr id="308" name="Google Shape;308;p22"/>
            <p:cNvSpPr/>
            <p:nvPr/>
          </p:nvSpPr>
          <p:spPr>
            <a:xfrm>
              <a:off x="0" y="0"/>
              <a:ext cx="1993838" cy="1671748"/>
            </a:xfrm>
            <a:custGeom>
              <a:rect b="b" l="l" r="r" t="t"/>
              <a:pathLst>
                <a:path extrusionOk="0"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 rotWithShape="1">
          <a:blip r:embed="rId5">
            <a:alphaModFix/>
          </a:blip>
          <a:srcRect b="2904" l="5953" r="5804" t="11411"/>
          <a:stretch/>
        </p:blipFill>
        <p:spPr>
          <a:xfrm>
            <a:off x="9028341" y="2629815"/>
            <a:ext cx="8455326" cy="615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 rotWithShape="1">
          <a:blip r:embed="rId6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2"/>
          <p:cNvPicPr preferRelativeResize="0"/>
          <p:nvPr/>
        </p:nvPicPr>
        <p:blipFill rotWithShape="1">
          <a:blip r:embed="rId7">
            <a:alphaModFix/>
          </a:blip>
          <a:srcRect b="1322" l="6497" r="7156" t="10374"/>
          <a:stretch/>
        </p:blipFill>
        <p:spPr>
          <a:xfrm>
            <a:off x="9075966" y="2552166"/>
            <a:ext cx="8279047" cy="635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3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20" name="Google Shape;320;p23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21" name="Google Shape;321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2" name="Google Shape;3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3"/>
          <p:cNvGrpSpPr/>
          <p:nvPr/>
        </p:nvGrpSpPr>
        <p:grpSpPr>
          <a:xfrm>
            <a:off x="6571029" y="397923"/>
            <a:ext cx="5145941" cy="4549325"/>
            <a:chOff x="0" y="-271601"/>
            <a:chExt cx="6861255" cy="6065765"/>
          </a:xfrm>
        </p:grpSpPr>
        <p:grpSp>
          <p:nvGrpSpPr>
            <p:cNvPr id="324" name="Google Shape;324;p23"/>
            <p:cNvGrpSpPr/>
            <p:nvPr/>
          </p:nvGrpSpPr>
          <p:grpSpPr>
            <a:xfrm>
              <a:off x="0" y="-271601"/>
              <a:ext cx="6861255" cy="6065765"/>
              <a:chOff x="0" y="-38100"/>
              <a:chExt cx="962491" cy="850900"/>
            </a:xfrm>
          </p:grpSpPr>
          <p:sp>
            <p:nvSpPr>
              <p:cNvPr id="325" name="Google Shape;325;p23"/>
              <p:cNvSpPr/>
              <p:nvPr/>
            </p:nvSpPr>
            <p:spPr>
              <a:xfrm>
                <a:off x="0" y="0"/>
                <a:ext cx="962491" cy="205105"/>
              </a:xfrm>
              <a:custGeom>
                <a:rect b="b" l="l" r="r" t="t"/>
                <a:pathLst>
                  <a:path extrusionOk="0" h="205105" w="962491">
                    <a:moveTo>
                      <a:pt x="0" y="0"/>
                    </a:moveTo>
                    <a:lnTo>
                      <a:pt x="962491" y="0"/>
                    </a:lnTo>
                    <a:lnTo>
                      <a:pt x="9624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6" name="Google Shape;326;p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7" name="Google Shape;327;p23"/>
            <p:cNvSpPr txBox="1"/>
            <p:nvPr/>
          </p:nvSpPr>
          <p:spPr>
            <a:xfrm>
              <a:off x="277057" y="220470"/>
              <a:ext cx="62172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/>
            </a:p>
          </p:txBody>
        </p:sp>
      </p:grpSp>
      <p:grpSp>
        <p:nvGrpSpPr>
          <p:cNvPr id="328" name="Google Shape;328;p23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29" name="Google Shape;329;p23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3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32" name="Google Shape;332;p23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33" name="Google Shape;333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3"/>
          <p:cNvGrpSpPr/>
          <p:nvPr/>
        </p:nvGrpSpPr>
        <p:grpSpPr>
          <a:xfrm>
            <a:off x="1027789" y="2504204"/>
            <a:ext cx="7570355" cy="6492079"/>
            <a:chOff x="0" y="-38100"/>
            <a:chExt cx="1993838" cy="1709848"/>
          </a:xfrm>
        </p:grpSpPr>
        <p:sp>
          <p:nvSpPr>
            <p:cNvPr id="335" name="Google Shape;335;p23"/>
            <p:cNvSpPr/>
            <p:nvPr/>
          </p:nvSpPr>
          <p:spPr>
            <a:xfrm>
              <a:off x="0" y="0"/>
              <a:ext cx="1993838" cy="1671748"/>
            </a:xfrm>
            <a:custGeom>
              <a:rect b="b" l="l" r="r" t="t"/>
              <a:pathLst>
                <a:path extrusionOk="0"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3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 rotWithShape="1">
          <a:blip r:embed="rId5">
            <a:alphaModFix/>
          </a:blip>
          <a:srcRect b="2904" l="5953" r="5804" t="11411"/>
          <a:stretch/>
        </p:blipFill>
        <p:spPr>
          <a:xfrm>
            <a:off x="9028341" y="2629815"/>
            <a:ext cx="8455326" cy="615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4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45" name="Google Shape;345;p24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46" name="Google Shape;346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4"/>
          <p:cNvGrpSpPr/>
          <p:nvPr/>
        </p:nvGrpSpPr>
        <p:grpSpPr>
          <a:xfrm>
            <a:off x="7287724" y="397923"/>
            <a:ext cx="4345624" cy="4549325"/>
            <a:chOff x="0" y="-271601"/>
            <a:chExt cx="5794165" cy="6065765"/>
          </a:xfrm>
        </p:grpSpPr>
        <p:grpSp>
          <p:nvGrpSpPr>
            <p:cNvPr id="349" name="Google Shape;349;p24"/>
            <p:cNvGrpSpPr/>
            <p:nvPr/>
          </p:nvGrpSpPr>
          <p:grpSpPr>
            <a:xfrm>
              <a:off x="0" y="-271601"/>
              <a:ext cx="5794165" cy="6065765"/>
              <a:chOff x="0" y="-38100"/>
              <a:chExt cx="812800" cy="850900"/>
            </a:xfrm>
          </p:grpSpPr>
          <p:sp>
            <p:nvSpPr>
              <p:cNvPr id="350" name="Google Shape;350;p24"/>
              <p:cNvSpPr/>
              <p:nvPr/>
            </p:nvSpPr>
            <p:spPr>
              <a:xfrm>
                <a:off x="0" y="0"/>
                <a:ext cx="694391" cy="205105"/>
              </a:xfrm>
              <a:custGeom>
                <a:rect b="b" l="l" r="r" t="t"/>
                <a:pathLst>
                  <a:path extrusionOk="0" h="205105" w="694391">
                    <a:moveTo>
                      <a:pt x="0" y="0"/>
                    </a:moveTo>
                    <a:lnTo>
                      <a:pt x="694391" y="0"/>
                    </a:lnTo>
                    <a:lnTo>
                      <a:pt x="6943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1" name="Google Shape;351;p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2" name="Google Shape;352;p24"/>
            <p:cNvSpPr txBox="1"/>
            <p:nvPr/>
          </p:nvSpPr>
          <p:spPr>
            <a:xfrm>
              <a:off x="199883" y="265096"/>
              <a:ext cx="44853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endParaRPr/>
            </a:p>
          </p:txBody>
        </p:sp>
      </p:grpSp>
      <p:grpSp>
        <p:nvGrpSpPr>
          <p:cNvPr id="353" name="Google Shape;353;p24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54" name="Google Shape;354;p24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24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6171" y="2777971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 rotWithShape="1">
          <a:blip r:embed="rId5">
            <a:alphaModFix/>
          </a:blip>
          <a:srcRect b="2633" l="8538" r="9603" t="11373"/>
          <a:stretch/>
        </p:blipFill>
        <p:spPr>
          <a:xfrm>
            <a:off x="9271072" y="2595040"/>
            <a:ext cx="7871764" cy="6202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24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59" name="Google Shape;359;p24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60" name="Google Shape;360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"/>
          <p:cNvGrpSpPr/>
          <p:nvPr/>
        </p:nvGrpSpPr>
        <p:grpSpPr>
          <a:xfrm>
            <a:off x="15289319" y="1014784"/>
            <a:ext cx="3246387" cy="3230757"/>
            <a:chOff x="0" y="-38100"/>
            <a:chExt cx="855015" cy="850900"/>
          </a:xfrm>
        </p:grpSpPr>
        <p:sp>
          <p:nvSpPr>
            <p:cNvPr id="367" name="Google Shape;367;p25"/>
            <p:cNvSpPr/>
            <p:nvPr/>
          </p:nvSpPr>
          <p:spPr>
            <a:xfrm>
              <a:off x="0" y="0"/>
              <a:ext cx="855015" cy="228992"/>
            </a:xfrm>
            <a:custGeom>
              <a:rect b="b" l="l" r="r" t="t"/>
              <a:pathLst>
                <a:path extrusionOk="0" h="228992" w="855015">
                  <a:moveTo>
                    <a:pt x="0" y="0"/>
                  </a:moveTo>
                  <a:lnTo>
                    <a:pt x="855015" y="0"/>
                  </a:lnTo>
                  <a:lnTo>
                    <a:pt x="855015" y="228992"/>
                  </a:lnTo>
                  <a:lnTo>
                    <a:pt x="0" y="22899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68" name="Google Shape;36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5"/>
          <p:cNvGrpSpPr/>
          <p:nvPr/>
        </p:nvGrpSpPr>
        <p:grpSpPr>
          <a:xfrm>
            <a:off x="1159172" y="1716296"/>
            <a:ext cx="13289420" cy="5064697"/>
            <a:chOff x="0" y="-302370"/>
            <a:chExt cx="17719227" cy="6752929"/>
          </a:xfrm>
        </p:grpSpPr>
        <p:grpSp>
          <p:nvGrpSpPr>
            <p:cNvPr id="370" name="Google Shape;370;p25"/>
            <p:cNvGrpSpPr/>
            <p:nvPr/>
          </p:nvGrpSpPr>
          <p:grpSpPr>
            <a:xfrm>
              <a:off x="0" y="-302370"/>
              <a:ext cx="17719227" cy="6752929"/>
              <a:chOff x="0" y="-38100"/>
              <a:chExt cx="2232705" cy="850900"/>
            </a:xfrm>
          </p:grpSpPr>
          <p:sp>
            <p:nvSpPr>
              <p:cNvPr id="371" name="Google Shape;371;p25"/>
              <p:cNvSpPr/>
              <p:nvPr/>
            </p:nvSpPr>
            <p:spPr>
              <a:xfrm>
                <a:off x="0" y="0"/>
                <a:ext cx="2232705" cy="502146"/>
              </a:xfrm>
              <a:custGeom>
                <a:rect b="b" l="l" r="r" t="t"/>
                <a:pathLst>
                  <a:path extrusionOk="0" h="502146" w="2232705">
                    <a:moveTo>
                      <a:pt x="0" y="0"/>
                    </a:moveTo>
                    <a:lnTo>
                      <a:pt x="2232705" y="0"/>
                    </a:lnTo>
                    <a:lnTo>
                      <a:pt x="2232705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2" name="Google Shape;372;p2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25"/>
            <p:cNvSpPr txBox="1"/>
            <p:nvPr/>
          </p:nvSpPr>
          <p:spPr>
            <a:xfrm>
              <a:off x="579240" y="428874"/>
              <a:ext cx="16437337" cy="2948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Uno de los principales retos para este proyecto fue el comprender lo que significaba cada característica y su relación entre sí. Al tratarse de datos de tema astrológicos, comprendía mucha investigación.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 segundo reto es  el problema del desbalance de los datos, teniendo mayor cantidad la clase de 'Galaxy'.</a:t>
              </a:r>
              <a:endParaRPr/>
            </a:p>
          </p:txBody>
        </p:sp>
      </p:grpSp>
      <p:grpSp>
        <p:nvGrpSpPr>
          <p:cNvPr id="374" name="Google Shape;374;p25"/>
          <p:cNvGrpSpPr/>
          <p:nvPr/>
        </p:nvGrpSpPr>
        <p:grpSpPr>
          <a:xfrm rot="10462729">
            <a:off x="10139755" y="5726108"/>
            <a:ext cx="9517561" cy="5233318"/>
            <a:chOff x="-22950" y="-378"/>
            <a:chExt cx="4665471" cy="2565352"/>
          </a:xfrm>
        </p:grpSpPr>
        <p:sp>
          <p:nvSpPr>
            <p:cNvPr id="375" name="Google Shape;375;p25"/>
            <p:cNvSpPr/>
            <p:nvPr/>
          </p:nvSpPr>
          <p:spPr>
            <a:xfrm>
              <a:off x="-22950" y="-378"/>
              <a:ext cx="4665471" cy="2565352"/>
            </a:xfrm>
            <a:custGeom>
              <a:rect b="b" l="l" r="r" t="t"/>
              <a:pathLst>
                <a:path extrusionOk="0" h="2565352" w="4665471">
                  <a:moveTo>
                    <a:pt x="3161896" y="1601376"/>
                  </a:moveTo>
                  <a:cubicBezTo>
                    <a:pt x="2912021" y="1654596"/>
                    <a:pt x="2701290" y="1785489"/>
                    <a:pt x="2473042" y="1892926"/>
                  </a:cubicBezTo>
                  <a:cubicBezTo>
                    <a:pt x="2014959" y="2108550"/>
                    <a:pt x="1523332" y="2338106"/>
                    <a:pt x="1023570" y="2256971"/>
                  </a:cubicBezTo>
                  <a:cubicBezTo>
                    <a:pt x="493720" y="2170952"/>
                    <a:pt x="47847" y="1690879"/>
                    <a:pt x="23924" y="1154705"/>
                  </a:cubicBezTo>
                  <a:cubicBezTo>
                    <a:pt x="0" y="618533"/>
                    <a:pt x="419209" y="91441"/>
                    <a:pt x="950620" y="15656"/>
                  </a:cubicBezTo>
                  <a:cubicBezTo>
                    <a:pt x="1025878" y="4923"/>
                    <a:pt x="1101924" y="461"/>
                    <a:pt x="1177913" y="379"/>
                  </a:cubicBezTo>
                  <a:cubicBezTo>
                    <a:pt x="1536843" y="0"/>
                    <a:pt x="1889885" y="91409"/>
                    <a:pt x="2235183" y="179989"/>
                  </a:cubicBezTo>
                  <a:cubicBezTo>
                    <a:pt x="2566878" y="265079"/>
                    <a:pt x="2883222" y="280092"/>
                    <a:pt x="3222486" y="230948"/>
                  </a:cubicBezTo>
                  <a:cubicBezTo>
                    <a:pt x="3470021" y="195092"/>
                    <a:pt x="3743517" y="101807"/>
                    <a:pt x="3994303" y="154063"/>
                  </a:cubicBezTo>
                  <a:cubicBezTo>
                    <a:pt x="4261838" y="209810"/>
                    <a:pt x="4500596" y="416655"/>
                    <a:pt x="4571368" y="683849"/>
                  </a:cubicBezTo>
                  <a:cubicBezTo>
                    <a:pt x="4665471" y="1039120"/>
                    <a:pt x="4471576" y="1431513"/>
                    <a:pt x="4105766" y="1517392"/>
                  </a:cubicBezTo>
                  <a:cubicBezTo>
                    <a:pt x="4067119" y="1526465"/>
                    <a:pt x="4028167" y="1533535"/>
                    <a:pt x="3988981" y="1539093"/>
                  </a:cubicBezTo>
                  <a:cubicBezTo>
                    <a:pt x="3716967" y="1577685"/>
                    <a:pt x="3433631" y="1543499"/>
                    <a:pt x="3161896" y="1601376"/>
                  </a:cubicBezTo>
                  <a:close/>
                  <a:moveTo>
                    <a:pt x="3717619" y="2239481"/>
                  </a:moveTo>
                  <a:cubicBezTo>
                    <a:pt x="3742238" y="2130997"/>
                    <a:pt x="3700129" y="2012529"/>
                    <a:pt x="3611683" y="1939483"/>
                  </a:cubicBezTo>
                  <a:cubicBezTo>
                    <a:pt x="3525186" y="1868045"/>
                    <a:pt x="3405285" y="1843275"/>
                    <a:pt x="3294691" y="1862124"/>
                  </a:cubicBezTo>
                  <a:cubicBezTo>
                    <a:pt x="3184095" y="1880975"/>
                    <a:pt x="3082903" y="1940496"/>
                    <a:pt x="3002724" y="2018957"/>
                  </a:cubicBezTo>
                  <a:cubicBezTo>
                    <a:pt x="2919060" y="2100826"/>
                    <a:pt x="2853887" y="2219759"/>
                    <a:pt x="2886531" y="2332163"/>
                  </a:cubicBezTo>
                  <a:cubicBezTo>
                    <a:pt x="2911702" y="2418833"/>
                    <a:pt x="2991486" y="2481715"/>
                    <a:pt x="3077995" y="2507482"/>
                  </a:cubicBezTo>
                  <a:cubicBezTo>
                    <a:pt x="3272291" y="2565351"/>
                    <a:pt x="3569296" y="2505673"/>
                    <a:pt x="3682988" y="2323591"/>
                  </a:cubicBezTo>
                  <a:cubicBezTo>
                    <a:pt x="3699600" y="2296987"/>
                    <a:pt x="3711012" y="2268594"/>
                    <a:pt x="3717619" y="2239481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2389" l="-1020" r="-1019" t="-1238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0" y="720"/>
              <a:ext cx="4572000" cy="2528399"/>
            </a:xfrm>
            <a:custGeom>
              <a:rect b="b" l="l" r="r" t="t"/>
              <a:pathLst>
                <a:path extrusionOk="0" h="2528399" w="4572000">
                  <a:moveTo>
                    <a:pt x="4572000" y="2528399"/>
                  </a:moveTo>
                  <a:lnTo>
                    <a:pt x="0" y="2528399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252839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64" l="0" r="0" t="-65"/>
              </a:stretch>
            </a:blipFill>
            <a:ln>
              <a:noFill/>
            </a:ln>
          </p:spPr>
        </p:sp>
      </p:grpSp>
      <p:grpSp>
        <p:nvGrpSpPr>
          <p:cNvPr id="377" name="Google Shape;377;p25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78" name="Google Shape;378;p25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79" name="Google Shape;37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25"/>
          <p:cNvSpPr txBox="1"/>
          <p:nvPr/>
        </p:nvSpPr>
        <p:spPr>
          <a:xfrm>
            <a:off x="10870192" y="442912"/>
            <a:ext cx="6042320" cy="1038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Desafíos y Futuro </a:t>
            </a:r>
            <a:endParaRPr/>
          </a:p>
        </p:txBody>
      </p:sp>
      <p:grpSp>
        <p:nvGrpSpPr>
          <p:cNvPr id="381" name="Google Shape;381;p25"/>
          <p:cNvGrpSpPr/>
          <p:nvPr/>
        </p:nvGrpSpPr>
        <p:grpSpPr>
          <a:xfrm>
            <a:off x="1159172" y="5045865"/>
            <a:ext cx="8172373" cy="5064698"/>
            <a:chOff x="0" y="-302370"/>
            <a:chExt cx="10896498" cy="6752931"/>
          </a:xfrm>
        </p:grpSpPr>
        <p:grpSp>
          <p:nvGrpSpPr>
            <p:cNvPr id="382" name="Google Shape;382;p25"/>
            <p:cNvGrpSpPr/>
            <p:nvPr/>
          </p:nvGrpSpPr>
          <p:grpSpPr>
            <a:xfrm>
              <a:off x="0" y="-302370"/>
              <a:ext cx="10896498" cy="6752931"/>
              <a:chOff x="0" y="-38100"/>
              <a:chExt cx="1373009" cy="850900"/>
            </a:xfrm>
          </p:grpSpPr>
          <p:sp>
            <p:nvSpPr>
              <p:cNvPr id="383" name="Google Shape;383;p25"/>
              <p:cNvSpPr/>
              <p:nvPr/>
            </p:nvSpPr>
            <p:spPr>
              <a:xfrm>
                <a:off x="0" y="0"/>
                <a:ext cx="1373009" cy="626966"/>
              </a:xfrm>
              <a:custGeom>
                <a:rect b="b" l="l" r="r" t="t"/>
                <a:pathLst>
                  <a:path extrusionOk="0" h="626966" w="1373009">
                    <a:moveTo>
                      <a:pt x="0" y="0"/>
                    </a:moveTo>
                    <a:lnTo>
                      <a:pt x="1373009" y="0"/>
                    </a:lnTo>
                    <a:lnTo>
                      <a:pt x="1373009" y="626966"/>
                    </a:lnTo>
                    <a:lnTo>
                      <a:pt x="0" y="62696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4" name="Google Shape;384;p2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" name="Google Shape;385;p25"/>
            <p:cNvSpPr txBox="1"/>
            <p:nvPr/>
          </p:nvSpPr>
          <p:spPr>
            <a:xfrm>
              <a:off x="356206" y="428874"/>
              <a:ext cx="10108200" cy="4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 modelo </a:t>
              </a:r>
              <a:r>
                <a:rPr b="1" i="0" lang="en-US" sz="2100" u="none" cap="none" strike="noStrike">
                  <a:solidFill>
                    <a:srgbClr val="000000"/>
                  </a:solidFill>
                </a:rPr>
                <a:t>XGBoost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funciona de manera correcta para la clasificación de estelares, por lo que puede pasar a producción garantizando un 98% de precisión.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 un futuro podría intentarse desarrollar un modelo de Deep Learning la cual sea capaz de predecir con un data set de mayor dimensión y con características más complicadas.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6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6639" y="2433499"/>
            <a:ext cx="1694723" cy="844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6"/>
          <p:cNvGrpSpPr/>
          <p:nvPr/>
        </p:nvGrpSpPr>
        <p:grpSpPr>
          <a:xfrm>
            <a:off x="10980410" y="-1830341"/>
            <a:ext cx="3086100" cy="3230763"/>
            <a:chOff x="0" y="-38100"/>
            <a:chExt cx="812800" cy="850900"/>
          </a:xfrm>
        </p:grpSpPr>
        <p:sp>
          <p:nvSpPr>
            <p:cNvPr id="393" name="Google Shape;393;p26"/>
            <p:cNvSpPr/>
            <p:nvPr/>
          </p:nvSpPr>
          <p:spPr>
            <a:xfrm>
              <a:off x="0" y="0"/>
              <a:ext cx="499595" cy="672901"/>
            </a:xfrm>
            <a:custGeom>
              <a:rect b="b" l="l" r="r" t="t"/>
              <a:pathLst>
                <a:path extrusionOk="0"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94" name="Google Shape;394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>
            <a:off x="691099" y="8597206"/>
            <a:ext cx="3086100" cy="3230763"/>
            <a:chOff x="0" y="-38100"/>
            <a:chExt cx="812800" cy="850900"/>
          </a:xfrm>
        </p:grpSpPr>
        <p:sp>
          <p:nvSpPr>
            <p:cNvPr id="396" name="Google Shape;396;p26"/>
            <p:cNvSpPr/>
            <p:nvPr/>
          </p:nvSpPr>
          <p:spPr>
            <a:xfrm>
              <a:off x="0" y="0"/>
              <a:ext cx="499595" cy="672901"/>
            </a:xfrm>
            <a:custGeom>
              <a:rect b="b" l="l" r="r" t="t"/>
              <a:pathLst>
                <a:path extrusionOk="0"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97" name="Google Shape;397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26"/>
          <p:cNvGrpSpPr/>
          <p:nvPr/>
        </p:nvGrpSpPr>
        <p:grpSpPr>
          <a:xfrm>
            <a:off x="17259300" y="2337398"/>
            <a:ext cx="3086100" cy="6404469"/>
            <a:chOff x="0" y="-38100"/>
            <a:chExt cx="812800" cy="1686774"/>
          </a:xfrm>
        </p:grpSpPr>
        <p:sp>
          <p:nvSpPr>
            <p:cNvPr id="399" name="Google Shape;399;p26"/>
            <p:cNvSpPr/>
            <p:nvPr/>
          </p:nvSpPr>
          <p:spPr>
            <a:xfrm>
              <a:off x="0" y="0"/>
              <a:ext cx="499595" cy="1648674"/>
            </a:xfrm>
            <a:custGeom>
              <a:rect b="b" l="l" r="r" t="t"/>
              <a:pathLst>
                <a:path extrusionOk="0" h="1648674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1648674"/>
                  </a:lnTo>
                  <a:lnTo>
                    <a:pt x="0" y="164867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400" name="Google Shape;400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6"/>
          <p:cNvSpPr txBox="1"/>
          <p:nvPr/>
        </p:nvSpPr>
        <p:spPr>
          <a:xfrm>
            <a:off x="1028700" y="3474138"/>
            <a:ext cx="16187556" cy="2386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94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GRACIAS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1028700" y="962025"/>
            <a:ext cx="519380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Junio 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4"/>
          <p:cNvGrpSpPr/>
          <p:nvPr/>
        </p:nvGrpSpPr>
        <p:grpSpPr>
          <a:xfrm>
            <a:off x="-608531" y="369689"/>
            <a:ext cx="3086106" cy="9402961"/>
            <a:chOff x="0" y="-38100"/>
            <a:chExt cx="812800" cy="2476500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313995" cy="2438400"/>
            </a:xfrm>
            <a:custGeom>
              <a:rect b="b" l="l" r="r" t="t"/>
              <a:pathLst>
                <a:path extrusionOk="0"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05" name="Google Shape;10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5667966" y="1452830"/>
            <a:ext cx="11047505" cy="11752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 rot="5400000">
            <a:off x="11690668" y="-41321"/>
            <a:ext cx="6597332" cy="6597332"/>
          </a:xfrm>
          <a:custGeom>
            <a:rect b="b" l="l" r="r" t="t"/>
            <a:pathLst>
              <a:path extrusionOk="0" h="3331210" w="3331210">
                <a:moveTo>
                  <a:pt x="0" y="0"/>
                </a:moveTo>
                <a:lnTo>
                  <a:pt x="3331210" y="0"/>
                </a:lnTo>
                <a:cubicBezTo>
                  <a:pt x="3331210" y="1840230"/>
                  <a:pt x="1840230" y="3331210"/>
                  <a:pt x="0" y="3331210"/>
                </a:cubicBez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143" r="-8746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369661" y="654321"/>
            <a:ext cx="8699417" cy="140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Sobre el Dataset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760111" y="2194853"/>
            <a:ext cx="78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</a:rPr>
              <a:t>Stellar Classification</a:t>
            </a:r>
            <a:endParaRPr b="1"/>
          </a:p>
        </p:txBody>
      </p:sp>
      <p:sp>
        <p:nvSpPr>
          <p:cNvPr id="110" name="Google Shape;110;p14"/>
          <p:cNvSpPr txBox="1"/>
          <p:nvPr/>
        </p:nvSpPr>
        <p:spPr>
          <a:xfrm>
            <a:off x="1591555" y="3209720"/>
            <a:ext cx="8477523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"En astronomía, la clasificación estelar es la clasificación de las estrellas basada en sus características espectrales. El esquema de clasificación de galaxias, cuásares y estrellas es uno de los más fundamentales en astronomía".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591555" y="5450522"/>
            <a:ext cx="9600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Dataset utilizado para este proyecto está formado por un total de 100,000 observaciones del espacio tomadas de SDSS (Sloan Digital Sky Survey). 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591550" y="8779950"/>
            <a:ext cx="142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fedesoriano. (January 2022). Stellar Classification Dataset - SDSS17. Retrieved April 2023 from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https://www.kaggle.com/fedesoriano/stellar-classification-dataset-sdss17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1591555" y="6997382"/>
            <a:ext cx="11087868" cy="110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observación tiene un total de 17 columnas de características y 1 columna de clasificación, la cual indica si el estelar observado es una galaxia, estrella o un quasar.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74" y="737663"/>
            <a:ext cx="3662792" cy="3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378" y="3772720"/>
            <a:ext cx="2325622" cy="2056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5"/>
          <p:cNvGrpSpPr/>
          <p:nvPr/>
        </p:nvGrpSpPr>
        <p:grpSpPr>
          <a:xfrm>
            <a:off x="1810875" y="1583525"/>
            <a:ext cx="14797666" cy="8730607"/>
            <a:chOff x="0" y="-38100"/>
            <a:chExt cx="3897302" cy="2006621"/>
          </a:xfrm>
        </p:grpSpPr>
        <p:sp>
          <p:nvSpPr>
            <p:cNvPr id="121" name="Google Shape;121;p15"/>
            <p:cNvSpPr/>
            <p:nvPr/>
          </p:nvSpPr>
          <p:spPr>
            <a:xfrm>
              <a:off x="0" y="0"/>
              <a:ext cx="3897302" cy="1968521"/>
            </a:xfrm>
            <a:custGeom>
              <a:rect b="b" l="l" r="r" t="t"/>
              <a:pathLst>
                <a:path extrusionOk="0" h="1968521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968521"/>
                  </a:lnTo>
                  <a:lnTo>
                    <a:pt x="0" y="196852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22" name="Google Shape;122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2067600" y="7904975"/>
            <a:ext cx="7086186" cy="3230782"/>
            <a:chOff x="0" y="-38100"/>
            <a:chExt cx="2102913" cy="850900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2102913" cy="97185"/>
            </a:xfrm>
            <a:custGeom>
              <a:rect b="b" l="l" r="r" t="t"/>
              <a:pathLst>
                <a:path extrusionOk="0"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2045674" y="1913905"/>
            <a:ext cx="14152800" cy="8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obj_ID = Identificador del objeto, el valor único que identifica el objeto en el catálogo de imágenes utilizado por el CAS.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Ángulo de ascensión recta (en la época J2000).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= Ángulo de declinación (en la época J2000).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= Filtro ultravioleta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Filtro verde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Filtro rojo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= Filtro infrarrojo cercano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Filtro infrarrojo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run_ID = Número de ejecución utilizado para identificar el escaneo específico.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rereun_ID = Número de repetición que especifica cómo se procesó la imagen.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cam_col = Columna de la cámara que identifica la línea de escaneo dentro de la ejecución.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field_ID = Número de campo para identificar cada campo.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spec_obj_ID = ID único utilizado para objetos espectroscópicos ópticos (esto significa que dos observaciones diferentes con el mismo spec_obj_ID deben compartir la misma clase de salida).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Clase del objeto (galaxia, estrella u objeto quasar).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redshift = Valor de desplazamiento al rojo basado en el aumento en la longitud de onda.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plate = ID de la placa, que identifica cada placa en SDSS.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MJD = Fecha Juliana Modificada, utilizada para indicar cuándo se tomó un determinado dato de SDSS.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fiber_ID = ID de la fibra que apuntó la luz al plano focal en cada observación.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908960" y="437348"/>
            <a:ext cx="447008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Diccionario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74" y="737663"/>
            <a:ext cx="3662792" cy="3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378" y="3772720"/>
            <a:ext cx="2325622" cy="2056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1810875" y="1703527"/>
            <a:ext cx="14797666" cy="5286022"/>
            <a:chOff x="0" y="-38100"/>
            <a:chExt cx="3897302" cy="1172353"/>
          </a:xfrm>
        </p:grpSpPr>
        <p:sp>
          <p:nvSpPr>
            <p:cNvPr id="135" name="Google Shape;135;p16"/>
            <p:cNvSpPr/>
            <p:nvPr/>
          </p:nvSpPr>
          <p:spPr>
            <a:xfrm>
              <a:off x="0" y="0"/>
              <a:ext cx="3897302" cy="1134253"/>
            </a:xfrm>
            <a:custGeom>
              <a:rect b="b" l="l" r="r" t="t"/>
              <a:pathLst>
                <a:path extrusionOk="0" h="1134253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134253"/>
                  </a:lnTo>
                  <a:lnTo>
                    <a:pt x="0" y="113425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36" name="Google Shape;136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2075625" y="4883909"/>
            <a:ext cx="7187757" cy="3230782"/>
            <a:chOff x="0" y="-38100"/>
            <a:chExt cx="2102913" cy="850900"/>
          </a:xfrm>
        </p:grpSpPr>
        <p:sp>
          <p:nvSpPr>
            <p:cNvPr id="138" name="Google Shape;138;p16"/>
            <p:cNvSpPr/>
            <p:nvPr/>
          </p:nvSpPr>
          <p:spPr>
            <a:xfrm>
              <a:off x="0" y="0"/>
              <a:ext cx="2102913" cy="97185"/>
            </a:xfrm>
            <a:custGeom>
              <a:rect b="b" l="l" r="r" t="t"/>
              <a:pathLst>
                <a:path extrusionOk="0"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2023731" y="1972714"/>
            <a:ext cx="141528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Ángulo de ascensión recta (en la época J2000).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= Ángulo de declinación (en la época J2000).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= Filtro ultravioleta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Filtro verde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Filtro rojo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= Filtro infrarrojo cercano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Filtro infrarrojo en el sistema fotométrico.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Clase del objeto (galaxia, estrella u objeto quasar).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redshift = Valor de desplazamiento al rojo basado en el aumento en la longitud de onda.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plate = ID de la placa, que identifica cada placa en SDSS. </a:t>
            </a:r>
            <a:endParaRPr/>
          </a:p>
          <a:p>
            <a:pPr indent="-215901" lvl="1" marL="431802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MJD = Fecha Juliana Modificada, utilizada para indicar cuándo se tomó un determinado dato de SDSS.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539918" y="336550"/>
            <a:ext cx="5208164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Datos finales</a:t>
            </a:r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1810879" y="7433779"/>
            <a:ext cx="14797568" cy="3230763"/>
            <a:chOff x="0" y="-38100"/>
            <a:chExt cx="3897302" cy="850900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0"/>
              <a:ext cx="3897302" cy="442432"/>
            </a:xfrm>
            <a:custGeom>
              <a:rect b="b" l="l" r="r" t="t"/>
              <a:pathLst>
                <a:path extrusionOk="0" h="442432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442432"/>
                  </a:lnTo>
                  <a:lnTo>
                    <a:pt x="0" y="442432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44" name="Google Shape;144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6"/>
          <p:cNvSpPr txBox="1"/>
          <p:nvPr/>
        </p:nvSpPr>
        <p:spPr>
          <a:xfrm>
            <a:off x="2099116" y="8025940"/>
            <a:ext cx="14221095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eliminaron los respectivos datos porque eran identificadores (ID's) a características que no se encontraban en el dataset, y no aportaba a los modelos ni a la exploración.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7"/>
          <p:cNvGrpSpPr/>
          <p:nvPr/>
        </p:nvGrpSpPr>
        <p:grpSpPr>
          <a:xfrm>
            <a:off x="710908" y="1263451"/>
            <a:ext cx="7176398" cy="3230753"/>
            <a:chOff x="0" y="-38100"/>
            <a:chExt cx="1890080" cy="850900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1890080" cy="137830"/>
            </a:xfrm>
            <a:custGeom>
              <a:rect b="b" l="l" r="r" t="t"/>
              <a:pathLst>
                <a:path extrusionOk="0" h="137830" w="1890080">
                  <a:moveTo>
                    <a:pt x="0" y="0"/>
                  </a:moveTo>
                  <a:lnTo>
                    <a:pt x="1890080" y="0"/>
                  </a:lnTo>
                  <a:lnTo>
                    <a:pt x="1890080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54" name="Google Shape;154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1028700" y="3979508"/>
            <a:ext cx="6858607" cy="5064099"/>
            <a:chOff x="0" y="-302370"/>
            <a:chExt cx="9144809" cy="6752131"/>
          </a:xfrm>
        </p:grpSpPr>
        <p:grpSp>
          <p:nvGrpSpPr>
            <p:cNvPr id="162" name="Google Shape;162;p17"/>
            <p:cNvGrpSpPr/>
            <p:nvPr/>
          </p:nvGrpSpPr>
          <p:grpSpPr>
            <a:xfrm>
              <a:off x="0" y="-302370"/>
              <a:ext cx="9144809" cy="6752131"/>
              <a:chOff x="0" y="-38100"/>
              <a:chExt cx="1152288" cy="850800"/>
            </a:xfrm>
          </p:grpSpPr>
          <p:sp>
            <p:nvSpPr>
              <p:cNvPr id="163" name="Google Shape;163;p17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64" name="Google Shape;164;p1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17"/>
            <p:cNvSpPr txBox="1"/>
            <p:nvPr/>
          </p:nvSpPr>
          <p:spPr>
            <a:xfrm>
              <a:off x="298943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observa un claro desbalance entre los valores de la columna objetivo, siendo de mayor número la clase Galaxy.</a:t>
              </a:r>
              <a:endParaRPr/>
            </a:p>
          </p:txBody>
        </p:sp>
      </p:grpSp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5700" y="2051447"/>
            <a:ext cx="8687024" cy="69081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1028700" y="834233"/>
            <a:ext cx="743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Balance de las Clases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8"/>
          <p:cNvGrpSpPr/>
          <p:nvPr/>
        </p:nvGrpSpPr>
        <p:grpSpPr>
          <a:xfrm>
            <a:off x="882731" y="1151267"/>
            <a:ext cx="6677771" cy="3230782"/>
            <a:chOff x="0" y="-38100"/>
            <a:chExt cx="1758743" cy="85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1758743" cy="137830"/>
            </a:xfrm>
            <a:custGeom>
              <a:rect b="b" l="l" r="r" t="t"/>
              <a:pathLst>
                <a:path extrusionOk="0" h="137830" w="1758743">
                  <a:moveTo>
                    <a:pt x="0" y="0"/>
                  </a:moveTo>
                  <a:lnTo>
                    <a:pt x="1758743" y="0"/>
                  </a:lnTo>
                  <a:lnTo>
                    <a:pt x="1758743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79" name="Google Shape;179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8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8"/>
          <p:cNvGrpSpPr/>
          <p:nvPr/>
        </p:nvGrpSpPr>
        <p:grpSpPr>
          <a:xfrm>
            <a:off x="10363825" y="627650"/>
            <a:ext cx="6677540" cy="5064696"/>
            <a:chOff x="0" y="-302370"/>
            <a:chExt cx="9144809" cy="6752928"/>
          </a:xfrm>
        </p:grpSpPr>
        <p:grpSp>
          <p:nvGrpSpPr>
            <p:cNvPr id="184" name="Google Shape;184;p18"/>
            <p:cNvGrpSpPr/>
            <p:nvPr/>
          </p:nvGrpSpPr>
          <p:grpSpPr>
            <a:xfrm>
              <a:off x="0" y="-302370"/>
              <a:ext cx="9144809" cy="6752928"/>
              <a:chOff x="0" y="-38100"/>
              <a:chExt cx="1152288" cy="850900"/>
            </a:xfrm>
          </p:grpSpPr>
          <p:sp>
            <p:nvSpPr>
              <p:cNvPr id="185" name="Google Shape;185;p18"/>
              <p:cNvSpPr/>
              <p:nvPr/>
            </p:nvSpPr>
            <p:spPr>
              <a:xfrm>
                <a:off x="0" y="0"/>
                <a:ext cx="1152288" cy="439736"/>
              </a:xfrm>
              <a:custGeom>
                <a:rect b="b" l="l" r="r" t="t"/>
                <a:pathLst>
                  <a:path extrusionOk="0" h="43973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439736"/>
                    </a:lnTo>
                    <a:lnTo>
                      <a:pt x="0" y="43973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86" name="Google Shape;186;p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18"/>
            <p:cNvSpPr txBox="1"/>
            <p:nvPr/>
          </p:nvSpPr>
          <p:spPr>
            <a:xfrm>
              <a:off x="298943" y="428874"/>
              <a:ext cx="84831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"La magnitud es una medida de la luminosidad de un objeto celeste, y se mide en una escala logarítmica inversa. Esto significa que cuanto más brillante sea un objeto, menor será su magnitud, y viceversa"</a:t>
              </a:r>
              <a:endParaRPr/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10411550" y="3565075"/>
            <a:ext cx="6677540" cy="5815958"/>
            <a:chOff x="0" y="-302370"/>
            <a:chExt cx="9144809" cy="7754611"/>
          </a:xfrm>
        </p:grpSpPr>
        <p:grpSp>
          <p:nvGrpSpPr>
            <p:cNvPr id="189" name="Google Shape;189;p18"/>
            <p:cNvGrpSpPr/>
            <p:nvPr/>
          </p:nvGrpSpPr>
          <p:grpSpPr>
            <a:xfrm>
              <a:off x="0" y="-302370"/>
              <a:ext cx="9144809" cy="7754611"/>
              <a:chOff x="0" y="-38100"/>
              <a:chExt cx="1152288" cy="977117"/>
            </a:xfrm>
          </p:grpSpPr>
          <p:sp>
            <p:nvSpPr>
              <p:cNvPr id="190" name="Google Shape;190;p18"/>
              <p:cNvSpPr/>
              <p:nvPr/>
            </p:nvSpPr>
            <p:spPr>
              <a:xfrm>
                <a:off x="0" y="0"/>
                <a:ext cx="1152288" cy="939017"/>
              </a:xfrm>
              <a:custGeom>
                <a:rect b="b" l="l" r="r" t="t"/>
                <a:pathLst>
                  <a:path extrusionOk="0" h="939017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939017"/>
                    </a:lnTo>
                    <a:lnTo>
                      <a:pt x="0" y="939017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91" name="Google Shape;191;p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" name="Google Shape;192;p18"/>
            <p:cNvSpPr txBox="1"/>
            <p:nvPr/>
          </p:nvSpPr>
          <p:spPr>
            <a:xfrm>
              <a:off x="298943" y="428874"/>
              <a:ext cx="8483100" cy="6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 un claro posicionamiento con respecto a la magnitud de cada clase, donde la mayoría se encuentra centrada entre -5 a 10 en el eje 'x', y en puntos similares a 0 en el eje 'y'.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Existen varios valores outliers para las tres clases.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 una concentración para la clase Galaxy de manera horizontal a comparación de la clase Star, la cual tiene valores horizontales positivos en el eje 'y'.</a:t>
              </a:r>
              <a:endParaRPr/>
            </a:p>
          </p:txBody>
        </p:sp>
      </p:grpSp>
      <p:pic>
        <p:nvPicPr>
          <p:cNvPr id="193" name="Google Shape;1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25" y="2712949"/>
            <a:ext cx="9033444" cy="602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1026675" y="700450"/>
            <a:ext cx="715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Magnitud de las clases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9512" y="-784048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9"/>
          <p:cNvGrpSpPr/>
          <p:nvPr/>
        </p:nvGrpSpPr>
        <p:grpSpPr>
          <a:xfrm>
            <a:off x="459852" y="9875639"/>
            <a:ext cx="3086101" cy="3230768"/>
            <a:chOff x="0" y="-38100"/>
            <a:chExt cx="812800" cy="850900"/>
          </a:xfrm>
        </p:grpSpPr>
        <p:sp>
          <p:nvSpPr>
            <p:cNvPr id="202" name="Google Shape;202;p19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03" name="Google Shape;203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17935105" y="2947270"/>
            <a:ext cx="3086101" cy="3230761"/>
            <a:chOff x="0" y="-38100"/>
            <a:chExt cx="812800" cy="850900"/>
          </a:xfrm>
        </p:grpSpPr>
        <p:sp>
          <p:nvSpPr>
            <p:cNvPr id="205" name="Google Shape;205;p19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06" name="Google Shape;20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1028700" y="2677770"/>
            <a:ext cx="6858607" cy="5064701"/>
            <a:chOff x="0" y="-302370"/>
            <a:chExt cx="9144809" cy="6752933"/>
          </a:xfrm>
        </p:grpSpPr>
        <p:grpSp>
          <p:nvGrpSpPr>
            <p:cNvPr id="208" name="Google Shape;208;p19"/>
            <p:cNvGrpSpPr/>
            <p:nvPr/>
          </p:nvGrpSpPr>
          <p:grpSpPr>
            <a:xfrm>
              <a:off x="0" y="-302370"/>
              <a:ext cx="9144809" cy="6752933"/>
              <a:chOff x="0" y="-38100"/>
              <a:chExt cx="1152288" cy="850900"/>
            </a:xfrm>
          </p:grpSpPr>
          <p:sp>
            <p:nvSpPr>
              <p:cNvPr id="209" name="Google Shape;209;p19"/>
              <p:cNvSpPr/>
              <p:nvPr/>
            </p:nvSpPr>
            <p:spPr>
              <a:xfrm>
                <a:off x="0" y="0"/>
                <a:ext cx="1152288" cy="382241"/>
              </a:xfrm>
              <a:custGeom>
                <a:rect b="b" l="l" r="r" t="t"/>
                <a:pathLst>
                  <a:path extrusionOk="0" h="382241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82241"/>
                    </a:lnTo>
                    <a:lnTo>
                      <a:pt x="0" y="382241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0" name="Google Shape;210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9625" lIns="79625" spcFirstLastPara="1" rIns="79625" wrap="square" tIns="7962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19"/>
            <p:cNvSpPr txBox="1"/>
            <p:nvPr/>
          </p:nvSpPr>
          <p:spPr>
            <a:xfrm>
              <a:off x="298943" y="276777"/>
              <a:ext cx="8483232" cy="245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"Los valores de 'alpha' y 'delta' proporcionan una coordenada única para la posición de un objeto en el cielo, lo que permite la identificación y seguimiento de objetos celestes".</a:t>
              </a:r>
              <a:endParaRPr/>
            </a:p>
          </p:txBody>
        </p:sp>
      </p:grpSp>
      <p:grpSp>
        <p:nvGrpSpPr>
          <p:cNvPr id="212" name="Google Shape;212;p19"/>
          <p:cNvGrpSpPr/>
          <p:nvPr/>
        </p:nvGrpSpPr>
        <p:grpSpPr>
          <a:xfrm>
            <a:off x="1028700" y="5526990"/>
            <a:ext cx="6858607" cy="5064697"/>
            <a:chOff x="0" y="-302370"/>
            <a:chExt cx="9144809" cy="6752929"/>
          </a:xfrm>
        </p:grpSpPr>
        <p:grpSp>
          <p:nvGrpSpPr>
            <p:cNvPr id="213" name="Google Shape;213;p19"/>
            <p:cNvGrpSpPr/>
            <p:nvPr/>
          </p:nvGrpSpPr>
          <p:grpSpPr>
            <a:xfrm>
              <a:off x="0" y="-302370"/>
              <a:ext cx="9144809" cy="6752929"/>
              <a:chOff x="0" y="-38100"/>
              <a:chExt cx="1152288" cy="850900"/>
            </a:xfrm>
          </p:grpSpPr>
          <p:sp>
            <p:nvSpPr>
              <p:cNvPr id="214" name="Google Shape;214;p19"/>
              <p:cNvSpPr/>
              <p:nvPr/>
            </p:nvSpPr>
            <p:spPr>
              <a:xfrm>
                <a:off x="0" y="0"/>
                <a:ext cx="1152288" cy="502146"/>
              </a:xfrm>
              <a:custGeom>
                <a:rect b="b" l="l" r="r" t="t"/>
                <a:pathLst>
                  <a:path extrusionOk="0" h="50214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5" name="Google Shape;215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9"/>
            <p:cNvSpPr txBox="1"/>
            <p:nvPr/>
          </p:nvSpPr>
          <p:spPr>
            <a:xfrm>
              <a:off x="298943" y="428874"/>
              <a:ext cx="8483232" cy="2948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realizó un gráfico de distribución para localizar la posición de cada clase. 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resalta que existe una clase que presenta valores fuera de cada agrupación (en color amarillo).</a:t>
              </a:r>
              <a:endParaRPr/>
            </a:p>
          </p:txBody>
        </p:sp>
      </p:grpSp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2988" y="1028700"/>
            <a:ext cx="8266312" cy="8297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19"/>
          <p:cNvGrpSpPr/>
          <p:nvPr/>
        </p:nvGrpSpPr>
        <p:grpSpPr>
          <a:xfrm>
            <a:off x="880449" y="564885"/>
            <a:ext cx="5248108" cy="5103738"/>
            <a:chOff x="0" y="-74860"/>
            <a:chExt cx="6997478" cy="6804984"/>
          </a:xfrm>
        </p:grpSpPr>
        <p:grpSp>
          <p:nvGrpSpPr>
            <p:cNvPr id="219" name="Google Shape;219;p19"/>
            <p:cNvGrpSpPr/>
            <p:nvPr/>
          </p:nvGrpSpPr>
          <p:grpSpPr>
            <a:xfrm>
              <a:off x="0" y="545358"/>
              <a:ext cx="5795504" cy="4307175"/>
              <a:chOff x="0" y="-38100"/>
              <a:chExt cx="1144791" cy="850800"/>
            </a:xfrm>
          </p:grpSpPr>
          <p:sp>
            <p:nvSpPr>
              <p:cNvPr id="220" name="Google Shape;220;p19"/>
              <p:cNvSpPr/>
              <p:nvPr/>
            </p:nvSpPr>
            <p:spPr>
              <a:xfrm>
                <a:off x="0" y="0"/>
                <a:ext cx="1144791" cy="60796"/>
              </a:xfrm>
              <a:custGeom>
                <a:rect b="b" l="l" r="r" t="t"/>
                <a:pathLst>
                  <a:path extrusionOk="0" h="60796" w="1144791">
                    <a:moveTo>
                      <a:pt x="0" y="0"/>
                    </a:moveTo>
                    <a:lnTo>
                      <a:pt x="1144791" y="0"/>
                    </a:lnTo>
                    <a:lnTo>
                      <a:pt x="1144791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</p:sp>
          <p:sp>
            <p:nvSpPr>
              <p:cNvPr id="221" name="Google Shape;221;p1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9"/>
            <p:cNvGrpSpPr/>
            <p:nvPr/>
          </p:nvGrpSpPr>
          <p:grpSpPr>
            <a:xfrm>
              <a:off x="0" y="2166321"/>
              <a:ext cx="4114294" cy="4563803"/>
              <a:chOff x="0" y="23107"/>
              <a:chExt cx="812700" cy="901492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0" y="23107"/>
                <a:ext cx="799747" cy="60796"/>
              </a:xfrm>
              <a:custGeom>
                <a:rect b="b" l="l" r="r" t="t"/>
                <a:pathLst>
                  <a:path extrusionOk="0" h="60796" w="799747">
                    <a:moveTo>
                      <a:pt x="0" y="0"/>
                    </a:moveTo>
                    <a:lnTo>
                      <a:pt x="799747" y="0"/>
                    </a:lnTo>
                    <a:lnTo>
                      <a:pt x="799747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</p:sp>
          <p:sp>
            <p:nvSpPr>
              <p:cNvPr id="224" name="Google Shape;224;p19"/>
              <p:cNvSpPr txBox="1"/>
              <p:nvPr/>
            </p:nvSpPr>
            <p:spPr>
              <a:xfrm>
                <a:off x="0" y="73799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9"/>
            <p:cNvSpPr txBox="1"/>
            <p:nvPr/>
          </p:nvSpPr>
          <p:spPr>
            <a:xfrm>
              <a:off x="139178" y="-74860"/>
              <a:ext cx="6858300" cy="26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399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Distribución en el Espacio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0"/>
          <p:cNvGrpSpPr/>
          <p:nvPr/>
        </p:nvGrpSpPr>
        <p:grpSpPr>
          <a:xfrm>
            <a:off x="710908" y="1263451"/>
            <a:ext cx="5799198" cy="3230770"/>
            <a:chOff x="0" y="-38100"/>
            <a:chExt cx="1527361" cy="850900"/>
          </a:xfrm>
        </p:grpSpPr>
        <p:sp>
          <p:nvSpPr>
            <p:cNvPr id="233" name="Google Shape;233;p20"/>
            <p:cNvSpPr/>
            <p:nvPr/>
          </p:nvSpPr>
          <p:spPr>
            <a:xfrm>
              <a:off x="0" y="0"/>
              <a:ext cx="1527361" cy="97236"/>
            </a:xfrm>
            <a:custGeom>
              <a:rect b="b" l="l" r="r" t="t"/>
              <a:pathLst>
                <a:path extrusionOk="0" h="97236" w="1527361">
                  <a:moveTo>
                    <a:pt x="0" y="0"/>
                  </a:moveTo>
                  <a:lnTo>
                    <a:pt x="1527361" y="0"/>
                  </a:lnTo>
                  <a:lnTo>
                    <a:pt x="1527361" y="97236"/>
                  </a:lnTo>
                  <a:lnTo>
                    <a:pt x="0" y="97236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34" name="Google Shape;234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236" name="Google Shape;236;p20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37" name="Google Shape;237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0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239" name="Google Shape;239;p20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40" name="Google Shape;240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0"/>
          <p:cNvGrpSpPr/>
          <p:nvPr/>
        </p:nvGrpSpPr>
        <p:grpSpPr>
          <a:xfrm>
            <a:off x="10359428" y="2086454"/>
            <a:ext cx="6863000" cy="5064695"/>
            <a:chOff x="-5857" y="-302370"/>
            <a:chExt cx="9150666" cy="6752925"/>
          </a:xfrm>
        </p:grpSpPr>
        <p:grpSp>
          <p:nvGrpSpPr>
            <p:cNvPr id="242" name="Google Shape;242;p20"/>
            <p:cNvGrpSpPr/>
            <p:nvPr/>
          </p:nvGrpSpPr>
          <p:grpSpPr>
            <a:xfrm>
              <a:off x="0" y="-302370"/>
              <a:ext cx="9144809" cy="6752925"/>
              <a:chOff x="0" y="-38100"/>
              <a:chExt cx="1152288" cy="850900"/>
            </a:xfrm>
          </p:grpSpPr>
          <p:sp>
            <p:nvSpPr>
              <p:cNvPr id="243" name="Google Shape;243;p20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4" name="Google Shape;244;p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20"/>
            <p:cNvSpPr txBox="1"/>
            <p:nvPr/>
          </p:nvSpPr>
          <p:spPr>
            <a:xfrm>
              <a:off x="-5857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Galaxy: se muestra gran cantidad de outliers hacia valores positivos. Su media es de 0.45 aprox.</a:t>
              </a:r>
              <a:endParaRPr/>
            </a:p>
          </p:txBody>
        </p:sp>
      </p:grpSp>
      <p:pic>
        <p:nvPicPr>
          <p:cNvPr id="246" name="Google Shape;2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607429"/>
            <a:ext cx="8436287" cy="597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1028700" y="819217"/>
            <a:ext cx="603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Valores de Redshift </a:t>
            </a: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>
            <a:off x="10359428" y="4243639"/>
            <a:ext cx="6863000" cy="5064695"/>
            <a:chOff x="-5857" y="-302370"/>
            <a:chExt cx="9150666" cy="6752925"/>
          </a:xfrm>
        </p:grpSpPr>
        <p:grpSp>
          <p:nvGrpSpPr>
            <p:cNvPr id="249" name="Google Shape;249;p20"/>
            <p:cNvGrpSpPr/>
            <p:nvPr/>
          </p:nvGrpSpPr>
          <p:grpSpPr>
            <a:xfrm>
              <a:off x="0" y="-302370"/>
              <a:ext cx="9144809" cy="6752925"/>
              <a:chOff x="0" y="-38100"/>
              <a:chExt cx="1152288" cy="850900"/>
            </a:xfrm>
          </p:grpSpPr>
          <p:sp>
            <p:nvSpPr>
              <p:cNvPr id="250" name="Google Shape;250;p20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1" name="Google Shape;251;p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2" name="Google Shape;252;p20"/>
            <p:cNvSpPr txBox="1"/>
            <p:nvPr/>
          </p:nvSpPr>
          <p:spPr>
            <a:xfrm>
              <a:off x="-5857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Quasar: es la clase que presenta outliers con mayor alejamiento de sus datos. Su media es de 1.60 aprox.</a:t>
              </a:r>
              <a:endParaRPr/>
            </a:p>
          </p:txBody>
        </p:sp>
      </p:grpSp>
      <p:grpSp>
        <p:nvGrpSpPr>
          <p:cNvPr id="253" name="Google Shape;253;p20"/>
          <p:cNvGrpSpPr/>
          <p:nvPr/>
        </p:nvGrpSpPr>
        <p:grpSpPr>
          <a:xfrm>
            <a:off x="10359428" y="6403820"/>
            <a:ext cx="6863000" cy="5064101"/>
            <a:chOff x="-5857" y="-302370"/>
            <a:chExt cx="9150666" cy="6752133"/>
          </a:xfrm>
        </p:grpSpPr>
        <p:grpSp>
          <p:nvGrpSpPr>
            <p:cNvPr id="254" name="Google Shape;254;p20"/>
            <p:cNvGrpSpPr/>
            <p:nvPr/>
          </p:nvGrpSpPr>
          <p:grpSpPr>
            <a:xfrm>
              <a:off x="0" y="-302370"/>
              <a:ext cx="9144809" cy="6752133"/>
              <a:chOff x="0" y="-38100"/>
              <a:chExt cx="1152288" cy="850800"/>
            </a:xfrm>
          </p:grpSpPr>
          <p:sp>
            <p:nvSpPr>
              <p:cNvPr id="255" name="Google Shape;255;p20"/>
              <p:cNvSpPr/>
              <p:nvPr/>
            </p:nvSpPr>
            <p:spPr>
              <a:xfrm>
                <a:off x="0" y="0"/>
                <a:ext cx="1152288" cy="377326"/>
              </a:xfrm>
              <a:custGeom>
                <a:rect b="b" l="l" r="r" t="t"/>
                <a:pathLst>
                  <a:path extrusionOk="0" h="37732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77326"/>
                    </a:lnTo>
                    <a:lnTo>
                      <a:pt x="0" y="37732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6" name="Google Shape;256;p2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p20"/>
            <p:cNvSpPr txBox="1"/>
            <p:nvPr/>
          </p:nvSpPr>
          <p:spPr>
            <a:xfrm>
              <a:off x="-5857" y="428874"/>
              <a:ext cx="8483100" cy="22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Star: es la única clase que presenta valores negativos, y con esto outliers para ambos rangos. Cabe destacar que sus valores son de entre 0.004 y 0.004-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1"/>
          <p:cNvGrpSpPr/>
          <p:nvPr/>
        </p:nvGrpSpPr>
        <p:grpSpPr>
          <a:xfrm>
            <a:off x="16810785" y="-2466874"/>
            <a:ext cx="6005276" cy="3230761"/>
            <a:chOff x="0" y="-38100"/>
            <a:chExt cx="1581637" cy="850900"/>
          </a:xfrm>
        </p:grpSpPr>
        <p:sp>
          <p:nvSpPr>
            <p:cNvPr id="264" name="Google Shape;264;p21"/>
            <p:cNvSpPr/>
            <p:nvPr/>
          </p:nvSpPr>
          <p:spPr>
            <a:xfrm>
              <a:off x="0" y="0"/>
              <a:ext cx="1581637" cy="748587"/>
            </a:xfrm>
            <a:custGeom>
              <a:rect b="b" l="l" r="r" t="t"/>
              <a:pathLst>
                <a:path extrusionOk="0" h="748587" w="1581637">
                  <a:moveTo>
                    <a:pt x="0" y="0"/>
                  </a:moveTo>
                  <a:lnTo>
                    <a:pt x="1581637" y="0"/>
                  </a:lnTo>
                  <a:lnTo>
                    <a:pt x="1581637" y="748587"/>
                  </a:lnTo>
                  <a:lnTo>
                    <a:pt x="0" y="748587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65" name="Google Shape;265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21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267" name="Google Shape;267;p21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68" name="Google Shape;268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21"/>
          <p:cNvGrpSpPr/>
          <p:nvPr/>
        </p:nvGrpSpPr>
        <p:grpSpPr>
          <a:xfrm>
            <a:off x="1004625" y="2914543"/>
            <a:ext cx="8015582" cy="4917341"/>
            <a:chOff x="0" y="-192881"/>
            <a:chExt cx="10687443" cy="6229213"/>
          </a:xfrm>
        </p:grpSpPr>
        <p:grpSp>
          <p:nvGrpSpPr>
            <p:cNvPr id="270" name="Google Shape;270;p21"/>
            <p:cNvGrpSpPr/>
            <p:nvPr/>
          </p:nvGrpSpPr>
          <p:grpSpPr>
            <a:xfrm>
              <a:off x="0" y="-192881"/>
              <a:ext cx="10687443" cy="6229213"/>
              <a:chOff x="0" y="-38100"/>
              <a:chExt cx="2111100" cy="1230462"/>
            </a:xfrm>
          </p:grpSpPr>
          <p:sp>
            <p:nvSpPr>
              <p:cNvPr id="271" name="Google Shape;271;p21"/>
              <p:cNvSpPr/>
              <p:nvPr/>
            </p:nvSpPr>
            <p:spPr>
              <a:xfrm>
                <a:off x="0" y="0"/>
                <a:ext cx="2111100" cy="1192362"/>
              </a:xfrm>
              <a:custGeom>
                <a:rect b="b" l="l" r="r" t="t"/>
                <a:pathLst>
                  <a:path extrusionOk="0" h="1192362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1192362"/>
                    </a:lnTo>
                    <a:lnTo>
                      <a:pt x="0" y="1192362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2" name="Google Shape;272;p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Google Shape;273;p21"/>
            <p:cNvSpPr txBox="1"/>
            <p:nvPr/>
          </p:nvSpPr>
          <p:spPr>
            <a:xfrm>
              <a:off x="431558" y="228765"/>
              <a:ext cx="9684300" cy="55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Este proyecto se realizó con múltiples modelos de clasificación, esto con el objetivo de obtener el menor número de errores en la clasificación de los estelares. 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Decision Tree Classifier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Bagging Tree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KNN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Logistic Regresion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endParaRPr/>
            </a:p>
          </p:txBody>
        </p:sp>
      </p:grpSp>
      <p:grpSp>
        <p:nvGrpSpPr>
          <p:cNvPr id="274" name="Google Shape;274;p21"/>
          <p:cNvGrpSpPr/>
          <p:nvPr/>
        </p:nvGrpSpPr>
        <p:grpSpPr>
          <a:xfrm>
            <a:off x="9267775" y="2914558"/>
            <a:ext cx="8015582" cy="3230760"/>
            <a:chOff x="-12" y="-192881"/>
            <a:chExt cx="10687443" cy="4307680"/>
          </a:xfrm>
        </p:grpSpPr>
        <p:grpSp>
          <p:nvGrpSpPr>
            <p:cNvPr id="275" name="Google Shape;275;p21"/>
            <p:cNvGrpSpPr/>
            <p:nvPr/>
          </p:nvGrpSpPr>
          <p:grpSpPr>
            <a:xfrm>
              <a:off x="-12" y="-192881"/>
              <a:ext cx="10687443" cy="4307680"/>
              <a:chOff x="-2" y="-38100"/>
              <a:chExt cx="2111100" cy="850900"/>
            </a:xfrm>
          </p:grpSpPr>
          <p:sp>
            <p:nvSpPr>
              <p:cNvPr id="276" name="Google Shape;276;p21"/>
              <p:cNvSpPr/>
              <p:nvPr/>
            </p:nvSpPr>
            <p:spPr>
              <a:xfrm>
                <a:off x="-2" y="2"/>
                <a:ext cx="2111100" cy="665498"/>
              </a:xfrm>
              <a:custGeom>
                <a:rect b="b" l="l" r="r" t="t"/>
                <a:pathLst>
                  <a:path extrusionOk="0" h="624881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624881"/>
                    </a:lnTo>
                    <a:lnTo>
                      <a:pt x="0" y="624881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7" name="Google Shape;277;p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21"/>
            <p:cNvSpPr txBox="1"/>
            <p:nvPr/>
          </p:nvSpPr>
          <p:spPr>
            <a:xfrm>
              <a:off x="339081" y="279875"/>
              <a:ext cx="9782635" cy="245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Las métricas utilizadas en los datos de prueba para la evaluación de los modelos fueron: 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Accuracy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Matríz de confusión</a:t>
              </a:r>
              <a:endParaRPr/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f1-score</a:t>
              </a:r>
              <a:endParaRPr/>
            </a:p>
          </p:txBody>
        </p:sp>
      </p:grp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9460" y="870424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1"/>
          <p:cNvGrpSpPr/>
          <p:nvPr/>
        </p:nvGrpSpPr>
        <p:grpSpPr>
          <a:xfrm>
            <a:off x="9267784" y="6412238"/>
            <a:ext cx="8015582" cy="3230758"/>
            <a:chOff x="0" y="-192881"/>
            <a:chExt cx="10687443" cy="4307677"/>
          </a:xfrm>
        </p:grpSpPr>
        <p:grpSp>
          <p:nvGrpSpPr>
            <p:cNvPr id="281" name="Google Shape;281;p21"/>
            <p:cNvGrpSpPr/>
            <p:nvPr/>
          </p:nvGrpSpPr>
          <p:grpSpPr>
            <a:xfrm>
              <a:off x="0" y="-192881"/>
              <a:ext cx="10687443" cy="4307677"/>
              <a:chOff x="0" y="-38100"/>
              <a:chExt cx="2111100" cy="850900"/>
            </a:xfrm>
          </p:grpSpPr>
          <p:sp>
            <p:nvSpPr>
              <p:cNvPr id="282" name="Google Shape;282;p21"/>
              <p:cNvSpPr/>
              <p:nvPr/>
            </p:nvSpPr>
            <p:spPr>
              <a:xfrm>
                <a:off x="0" y="0"/>
                <a:ext cx="2111100" cy="331370"/>
              </a:xfrm>
              <a:custGeom>
                <a:rect b="b" l="l" r="r" t="t"/>
                <a:pathLst>
                  <a:path extrusionOk="0" h="331370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331370"/>
                    </a:lnTo>
                    <a:lnTo>
                      <a:pt x="0" y="33137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83" name="Google Shape;283;p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21"/>
            <p:cNvSpPr txBox="1"/>
            <p:nvPr/>
          </p:nvSpPr>
          <p:spPr>
            <a:xfrm>
              <a:off x="339081" y="279875"/>
              <a:ext cx="97827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Modelo que mejor cumple con el objetivo: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</a:rPr>
                <a:t>XGBoost</a:t>
              </a:r>
              <a:endParaRPr b="1"/>
            </a:p>
          </p:txBody>
        </p:sp>
      </p:grpSp>
      <p:pic>
        <p:nvPicPr>
          <p:cNvPr id="285" name="Google Shape;285;p21"/>
          <p:cNvPicPr preferRelativeResize="0"/>
          <p:nvPr/>
        </p:nvPicPr>
        <p:blipFill rotWithShape="1">
          <a:blip r:embed="rId4">
            <a:alphaModFix amt="9999"/>
          </a:blip>
          <a:srcRect b="0" l="0" r="0" t="0"/>
          <a:stretch/>
        </p:blipFill>
        <p:spPr>
          <a:xfrm>
            <a:off x="9718158" y="5793050"/>
            <a:ext cx="7116693" cy="46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6007244" y="386728"/>
            <a:ext cx="62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Modelos utilizados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 Resultados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